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Ubuntu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Merriweather Light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Open Sans SemiBold"/>
      <p:regular r:id="rId50"/>
      <p:bold r:id="rId51"/>
      <p:italic r:id="rId52"/>
      <p:boldItalic r:id="rId53"/>
    </p:embeddedFont>
    <p:embeddedFont>
      <p:font typeface="Vidaloka"/>
      <p:regular r:id="rId54"/>
    </p:embeddedFont>
    <p:embeddedFont>
      <p:font typeface="Russo One"/>
      <p:regular r:id="rId55"/>
    </p:embeddedFont>
    <p:embeddedFont>
      <p:font typeface="Crimson Text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  <p:embeddedFont>
      <p:font typeface="Century Gothic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Graham Mcdonald"/>
  <p:cmAuthor clrIdx="1" id="1" initials="" lastIdx="2" name="Michael Ekstran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italic.fntdata"/><Relationship Id="rId42" Type="http://schemas.openxmlformats.org/officeDocument/2006/relationships/font" Target="fonts/Nunito-regular.fntdata"/><Relationship Id="rId41" Type="http://schemas.openxmlformats.org/officeDocument/2006/relationships/font" Target="fonts/MerriweatherLight-boldItalic.fntdata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33" Type="http://schemas.openxmlformats.org/officeDocument/2006/relationships/font" Target="fonts/Ubuntu-boldItalic.fntdata"/><Relationship Id="rId32" Type="http://schemas.openxmlformats.org/officeDocument/2006/relationships/font" Target="fonts/Ubuntu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erriweatherLight-bold.fntdata"/><Relationship Id="rId38" Type="http://schemas.openxmlformats.org/officeDocument/2006/relationships/font" Target="fonts/MerriweatherLight-regular.fntdata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4" Type="http://schemas.openxmlformats.org/officeDocument/2006/relationships/font" Target="fonts/CenturyGothic-regular.fntdata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66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65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CenturyGothic-boldItalic.fntdata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SemiBold-bold.fntdata"/><Relationship Id="rId50" Type="http://schemas.openxmlformats.org/officeDocument/2006/relationships/font" Target="fonts/OpenSansSemiBold-regular.fntdata"/><Relationship Id="rId53" Type="http://schemas.openxmlformats.org/officeDocument/2006/relationships/font" Target="fonts/OpenSansSemiBold-boldItalic.fntdata"/><Relationship Id="rId52" Type="http://schemas.openxmlformats.org/officeDocument/2006/relationships/font" Target="fonts/OpenSa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RussoOne-regular.fntdata"/><Relationship Id="rId10" Type="http://schemas.openxmlformats.org/officeDocument/2006/relationships/slide" Target="slides/slide5.xml"/><Relationship Id="rId54" Type="http://schemas.openxmlformats.org/officeDocument/2006/relationships/font" Target="fonts/Vidaloka-regular.fntdata"/><Relationship Id="rId13" Type="http://schemas.openxmlformats.org/officeDocument/2006/relationships/slide" Target="slides/slide8.xml"/><Relationship Id="rId57" Type="http://schemas.openxmlformats.org/officeDocument/2006/relationships/font" Target="fonts/CrimsonText-bold.fntdata"/><Relationship Id="rId12" Type="http://schemas.openxmlformats.org/officeDocument/2006/relationships/slide" Target="slides/slide7.xml"/><Relationship Id="rId56" Type="http://schemas.openxmlformats.org/officeDocument/2006/relationships/font" Target="fonts/CrimsonText-regular.fntdata"/><Relationship Id="rId15" Type="http://schemas.openxmlformats.org/officeDocument/2006/relationships/slide" Target="slides/slide10.xml"/><Relationship Id="rId59" Type="http://schemas.openxmlformats.org/officeDocument/2006/relationships/font" Target="fonts/CrimsonText-boldItalic.fntdata"/><Relationship Id="rId14" Type="http://schemas.openxmlformats.org/officeDocument/2006/relationships/slide" Target="slides/slide9.xml"/><Relationship Id="rId58" Type="http://schemas.openxmlformats.org/officeDocument/2006/relationships/font" Target="fonts/CrimsonTex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10T12:50:02.376">
    <p:pos x="2349" y="1205"/>
    <p:text>fairness attributes need updated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11-09T23:27:57.146">
    <p:pos x="449" y="960"/>
    <p:text>verify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2-11-09T23:28:23.261">
    <p:pos x="449" y="280"/>
    <p:text>update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a3830d23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a3830d23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a3830d23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a3830d23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a7af324f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a7af324f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a7af324f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a7af324f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a3830d23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a3830d23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3830d23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3830d23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a3830d2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a3830d2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a3830d23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a3830d23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a3830d2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a3830d2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a1dba5a8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a1dba5a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a3830d2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a3830d2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013e26f07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013e26f07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8a1dba5a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8a1dba5a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a3830d23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a3830d23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13e26f07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13e26f07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13e26f07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13e26f07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a7af32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a7af32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a3830d23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a3830d2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7af324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a7af324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a3830d23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a3830d2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a3830d23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a3830d2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a3830d2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a3830d2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a3830d2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a3830d2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4" name="Google Shape;94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9" name="Google Shape;99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5" name="Google Shape;105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" name="Google Shape;111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6" name="Google Shape;116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31" name="Google Shape;13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3" name="Google Shape;143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4" name="Google Shape;154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1" name="Google Shape;17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4" name="Google Shape;184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5" name="Google Shape;195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9" name="Google Shape;209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9" name="Google Shape;219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5" name="Google Shape;225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31" name="Google Shape;23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7" name="Google Shape;237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7" name="Google Shape;247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" name="Google Shape;52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" name="Google Shape;65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1.jpg"/><Relationship Id="rId7" Type="http://schemas.openxmlformats.org/officeDocument/2006/relationships/image" Target="../media/image16.png"/><Relationship Id="rId8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21.jpg"/><Relationship Id="rId7" Type="http://schemas.openxmlformats.org/officeDocument/2006/relationships/image" Target="../media/image16.png"/><Relationship Id="rId8" Type="http://schemas.openxmlformats.org/officeDocument/2006/relationships/image" Target="../media/image22.jpg"/><Relationship Id="rId10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ctrTitle"/>
          </p:nvPr>
        </p:nvSpPr>
        <p:spPr>
          <a:xfrm>
            <a:off x="4152550" y="979200"/>
            <a:ext cx="4892400" cy="26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None/>
            </a:pPr>
            <a: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TREC 2022</a:t>
            </a:r>
            <a:b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FAIR RANKING TRACK OVERVIEW</a:t>
            </a:r>
            <a:endParaRPr sz="3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1140350" y="979200"/>
            <a:ext cx="2648400" cy="3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Michael Ekstrand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Boise State University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Graham McDonald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University of Glasgow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Amifa Raj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Boise State University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Isaac Johnson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Wikimedia Foundation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Objectives</a:t>
            </a:r>
            <a:endParaRPr/>
          </a:p>
        </p:txBody>
      </p:sp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713225" y="1524675"/>
            <a:ext cx="82860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Relevant documents come before irrelevant documents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Fairness goal:	</a:t>
            </a:r>
            <a:r>
              <a:rPr lang="en" sz="1500">
                <a:solidFill>
                  <a:schemeClr val="dk1"/>
                </a:solidFill>
              </a:rPr>
              <a:t>G</a:t>
            </a:r>
            <a:r>
              <a:rPr lang="en" sz="1500">
                <a:solidFill>
                  <a:schemeClr val="dk1"/>
                </a:solidFill>
              </a:rPr>
              <a:t>roup exposure is fairly distributed according to the average of the distribution of relevant documents and the distribution of global population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Relevant documents are sorted in nonincreasing order of work needed (Task 2)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Articles that need more editing will be on top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For each query participants have to submit: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Task 1: single ranking consisting of 500 articles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Task 2: 100 rankings each consisting of 20 articles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447" name="Google Shape;447;p44"/>
          <p:cNvSpPr txBox="1"/>
          <p:nvPr>
            <p:ph idx="1" type="body"/>
          </p:nvPr>
        </p:nvSpPr>
        <p:spPr>
          <a:xfrm>
            <a:off x="713250" y="144855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NIST assessors annotated the articles with binary relevance score.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Annotation were incomplete because: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2 generates massive data (~700,000 article-topic pairs)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Incomplete articles and not having enough information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We obtained </a:t>
            </a:r>
            <a:r>
              <a:rPr lang="en" sz="1500">
                <a:solidFill>
                  <a:schemeClr val="dk1"/>
                </a:solidFill>
              </a:rPr>
              <a:t>assessment</a:t>
            </a:r>
            <a:r>
              <a:rPr lang="en" sz="1500">
                <a:solidFill>
                  <a:schemeClr val="dk1"/>
                </a:solidFill>
              </a:rPr>
              <a:t> through </a:t>
            </a:r>
            <a:r>
              <a:rPr lang="en" sz="1500">
                <a:solidFill>
                  <a:schemeClr val="dk1"/>
                </a:solidFill>
              </a:rPr>
              <a:t>tiered</a:t>
            </a:r>
            <a:r>
              <a:rPr lang="en" sz="1500">
                <a:solidFill>
                  <a:schemeClr val="dk1"/>
                </a:solidFill>
              </a:rPr>
              <a:t>-pooling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first 20 items of all rankings for Task 1 (all queries)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first 5 items of the first 25 rankings from every submission to Task 2 (about 75% of the queries).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48" name="Google Shape;4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Strategy</a:t>
            </a:r>
            <a:endParaRPr/>
          </a:p>
        </p:txBody>
      </p:sp>
      <p:sp>
        <p:nvSpPr>
          <p:cNvPr id="454" name="Google Shape;454;p45"/>
          <p:cNvSpPr txBox="1"/>
          <p:nvPr>
            <p:ph idx="1" type="body"/>
          </p:nvPr>
        </p:nvSpPr>
        <p:spPr>
          <a:xfrm>
            <a:off x="713250" y="1272925"/>
            <a:ext cx="7717500" cy="21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Fairness with respect to </a:t>
            </a:r>
            <a:r>
              <a:rPr b="1" lang="en" sz="1500">
                <a:solidFill>
                  <a:schemeClr val="dk1"/>
                </a:solidFill>
              </a:rPr>
              <a:t>8 dimensions</a:t>
            </a:r>
            <a:r>
              <a:rPr lang="en" sz="1500">
                <a:solidFill>
                  <a:schemeClr val="dk1"/>
                </a:solidFill>
              </a:rPr>
              <a:t> simultaneously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“unknown” as a separate group where needed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11M total intersectional dimensions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Log discounting for attention weight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 exposure of group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Compare with target exposure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749" y="1645750"/>
            <a:ext cx="2596499" cy="5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Exposure</a:t>
            </a:r>
            <a:endParaRPr/>
          </a:p>
        </p:txBody>
      </p:sp>
      <p:sp>
        <p:nvSpPr>
          <p:cNvPr id="462" name="Google Shape;46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6"/>
          <p:cNvSpPr txBox="1"/>
          <p:nvPr/>
        </p:nvSpPr>
        <p:spPr>
          <a:xfrm>
            <a:off x="186350" y="1310850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Ranked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324575" y="1507450"/>
            <a:ext cx="2057400" cy="4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set from Wikipedia</a:t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>
            <a:off x="3311525" y="3344900"/>
            <a:ext cx="2083500" cy="4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population</a:t>
            </a:r>
            <a:endParaRPr/>
          </a:p>
        </p:txBody>
      </p:sp>
      <p:pic>
        <p:nvPicPr>
          <p:cNvPr descr="Document" id="466" name="Google Shape;4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1775391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467" name="Google Shape;4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2682208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468" name="Google Shape;46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3530426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46"/>
          <p:cNvSpPr/>
          <p:nvPr/>
        </p:nvSpPr>
        <p:spPr>
          <a:xfrm>
            <a:off x="1304800" y="2567125"/>
            <a:ext cx="1630800" cy="2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 vector</a:t>
            </a:r>
            <a:endParaRPr/>
          </a:p>
        </p:txBody>
      </p:sp>
      <p:sp>
        <p:nvSpPr>
          <p:cNvPr id="470" name="Google Shape;470;p46"/>
          <p:cNvSpPr/>
          <p:nvPr/>
        </p:nvSpPr>
        <p:spPr>
          <a:xfrm>
            <a:off x="363925" y="1676400"/>
            <a:ext cx="639900" cy="28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...</a:t>
            </a:r>
            <a:endParaRPr b="1"/>
          </a:p>
        </p:txBody>
      </p:sp>
      <p:cxnSp>
        <p:nvCxnSpPr>
          <p:cNvPr id="471" name="Google Shape;471;p46"/>
          <p:cNvCxnSpPr>
            <a:endCxn id="469" idx="1"/>
          </p:cNvCxnSpPr>
          <p:nvPr/>
        </p:nvCxnSpPr>
        <p:spPr>
          <a:xfrm>
            <a:off x="1016200" y="2705125"/>
            <a:ext cx="2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6"/>
          <p:cNvCxnSpPr>
            <a:stCxn id="469" idx="3"/>
            <a:endCxn id="464" idx="1"/>
          </p:cNvCxnSpPr>
          <p:nvPr/>
        </p:nvCxnSpPr>
        <p:spPr>
          <a:xfrm flipH="1" rot="10800000">
            <a:off x="2935600" y="1755025"/>
            <a:ext cx="389100" cy="9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6"/>
          <p:cNvCxnSpPr>
            <a:stCxn id="469" idx="3"/>
            <a:endCxn id="465" idx="1"/>
          </p:cNvCxnSpPr>
          <p:nvPr/>
        </p:nvCxnSpPr>
        <p:spPr>
          <a:xfrm>
            <a:off x="2935600" y="2705125"/>
            <a:ext cx="375900" cy="8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6"/>
          <p:cNvSpPr txBox="1"/>
          <p:nvPr/>
        </p:nvSpPr>
        <p:spPr>
          <a:xfrm>
            <a:off x="3173500" y="3764750"/>
            <a:ext cx="569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World population for geography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Equality for gender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averaging for other attributes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Muldimensional: outer product of single dimensions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5131900" y="2535675"/>
            <a:ext cx="9660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</p:txBody>
      </p:sp>
      <p:cxnSp>
        <p:nvCxnSpPr>
          <p:cNvPr id="476" name="Google Shape;476;p46"/>
          <p:cNvCxnSpPr>
            <a:stCxn id="464" idx="3"/>
            <a:endCxn id="475" idx="0"/>
          </p:cNvCxnSpPr>
          <p:nvPr/>
        </p:nvCxnSpPr>
        <p:spPr>
          <a:xfrm>
            <a:off x="5381975" y="1754950"/>
            <a:ext cx="232800" cy="78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6"/>
          <p:cNvCxnSpPr>
            <a:stCxn id="465" idx="3"/>
            <a:endCxn id="475" idx="2"/>
          </p:cNvCxnSpPr>
          <p:nvPr/>
        </p:nvCxnSpPr>
        <p:spPr>
          <a:xfrm flipH="1" rot="10800000">
            <a:off x="5395025" y="2811800"/>
            <a:ext cx="219900" cy="78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8" name="Google Shape;478;p46"/>
          <p:cNvSpPr/>
          <p:nvPr/>
        </p:nvSpPr>
        <p:spPr>
          <a:xfrm>
            <a:off x="6375775" y="1250425"/>
            <a:ext cx="2729700" cy="2436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 txBox="1"/>
          <p:nvPr/>
        </p:nvSpPr>
        <p:spPr>
          <a:xfrm>
            <a:off x="6307600" y="1509750"/>
            <a:ext cx="272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Wikipedia has well-documented bias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Imbalance in group distribution in topic relevance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data on ideal distribution for any particular topic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/>
          <p:nvPr>
            <p:ph type="title"/>
          </p:nvPr>
        </p:nvSpPr>
        <p:spPr>
          <a:xfrm>
            <a:off x="713225" y="445025"/>
            <a:ext cx="72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Single Ranking</a:t>
            </a:r>
            <a:endParaRPr/>
          </a:p>
        </p:txBody>
      </p:sp>
      <p:sp>
        <p:nvSpPr>
          <p:cNvPr id="485" name="Google Shape;485;p4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Relevance</a:t>
            </a:r>
            <a:r>
              <a:rPr b="1" lang="en" sz="1500"/>
              <a:t> Metric</a:t>
            </a:r>
            <a:r>
              <a:rPr lang="en" sz="1500"/>
              <a:t>: NDCG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Fair Ranking Metric:</a:t>
            </a:r>
            <a:r>
              <a:rPr lang="en" sz="1500"/>
              <a:t> Attention Weighted Rank Fairness (AWRF)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Jensen -shannon divergence between target and given exposure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Combine fairness metric and relevance metric</a:t>
            </a:r>
            <a:endParaRPr sz="1500"/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88" y="2207675"/>
            <a:ext cx="6682824" cy="11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7"/>
          <p:cNvSpPr txBox="1"/>
          <p:nvPr/>
        </p:nvSpPr>
        <p:spPr>
          <a:xfrm>
            <a:off x="0" y="4823925"/>
            <a:ext cx="78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P. Sapiezynski, W. Zeng, R. E Robertson, A. Mislove, and C. Wilson.  WWW 2019 </a:t>
            </a:r>
            <a:endParaRPr sz="1200"/>
          </a:p>
        </p:txBody>
      </p:sp>
      <p:sp>
        <p:nvSpPr>
          <p:cNvPr id="488" name="Google Shape;48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975" y="4018600"/>
            <a:ext cx="2550799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713225" y="445025"/>
            <a:ext cx="71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Metric for Stochastic Rankings</a:t>
            </a:r>
            <a:endParaRPr/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Expected Exposure Metric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π(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ρ, q) = P(ρ,q)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π ranking policy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user query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 document ranking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8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88" y="1990525"/>
            <a:ext cx="3659225" cy="13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>
            <p:ph type="title"/>
          </p:nvPr>
        </p:nvSpPr>
        <p:spPr>
          <a:xfrm>
            <a:off x="713225" y="445025"/>
            <a:ext cx="71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Metric for Stochastic Rankings</a:t>
            </a:r>
            <a:endParaRPr/>
          </a:p>
        </p:txBody>
      </p:sp>
      <p:sp>
        <p:nvSpPr>
          <p:cNvPr id="504" name="Google Shape;504;p49"/>
          <p:cNvSpPr txBox="1"/>
          <p:nvPr>
            <p:ph idx="1" type="body"/>
          </p:nvPr>
        </p:nvSpPr>
        <p:spPr>
          <a:xfrm>
            <a:off x="713263" y="1246363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Expected Exposure Metric for Group Fairness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This is </a:t>
            </a:r>
            <a:r>
              <a:rPr b="1" lang="en" sz="1600"/>
              <a:t>Expected Exposure Loss (EE-L)</a:t>
            </a:r>
            <a:endParaRPr b="1" sz="1600"/>
          </a:p>
        </p:txBody>
      </p:sp>
      <p:sp>
        <p:nvSpPr>
          <p:cNvPr id="505" name="Google Shape;505;p49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000" y="2323463"/>
            <a:ext cx="3195850" cy="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9"/>
          <p:cNvSpPr txBox="1"/>
          <p:nvPr/>
        </p:nvSpPr>
        <p:spPr>
          <a:xfrm>
            <a:off x="5896550" y="1474925"/>
            <a:ext cx="20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Expected-Exposure Disparity (EE-D)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9" name="Google Shape;509;p49"/>
          <p:cNvCxnSpPr/>
          <p:nvPr/>
        </p:nvCxnSpPr>
        <p:spPr>
          <a:xfrm rot="10800000">
            <a:off x="6721750" y="2050600"/>
            <a:ext cx="0" cy="2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0" name="Google Shape;510;p49"/>
          <p:cNvSpPr txBox="1"/>
          <p:nvPr/>
        </p:nvSpPr>
        <p:spPr>
          <a:xfrm>
            <a:off x="6533575" y="3249300"/>
            <a:ext cx="20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Expected-Exposure Relevance (EE-R)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1" name="Google Shape;511;p49"/>
          <p:cNvCxnSpPr>
            <a:stCxn id="510" idx="0"/>
          </p:cNvCxnSpPr>
          <p:nvPr/>
        </p:nvCxnSpPr>
        <p:spPr>
          <a:xfrm>
            <a:off x="7545175" y="3249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49"/>
          <p:cNvCxnSpPr>
            <a:endCxn id="510" idx="0"/>
          </p:cNvCxnSpPr>
          <p:nvPr/>
        </p:nvCxnSpPr>
        <p:spPr>
          <a:xfrm flipH="1">
            <a:off x="7545175" y="2849100"/>
            <a:ext cx="180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13" name="Google Shape;5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50" y="1994300"/>
            <a:ext cx="4847452" cy="15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Submissions</a:t>
            </a:r>
            <a:endParaRPr/>
          </a:p>
        </p:txBody>
      </p:sp>
      <p:sp>
        <p:nvSpPr>
          <p:cNvPr id="519" name="Google Shape;519;p50"/>
          <p:cNvSpPr txBox="1"/>
          <p:nvPr/>
        </p:nvSpPr>
        <p:spPr>
          <a:xfrm>
            <a:off x="958950" y="954350"/>
            <a:ext cx="722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5 Teams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Participated: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received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Submissions from 5 teams for Task 1 (27 runs total)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Submissions from 2 teams for Task 2 (11 runs total)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50"/>
          <p:cNvSpPr txBox="1"/>
          <p:nvPr/>
        </p:nvSpPr>
        <p:spPr>
          <a:xfrm>
            <a:off x="1197150" y="2410525"/>
            <a:ext cx="3627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Explicit Diversification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Implicit diversification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Fusion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Constraint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-based approaches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Relevance-only baselines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4620775" y="2410525"/>
            <a:ext cx="321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Multi-Armed Bandits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Colbert-based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Tailored Diversification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Relevance-only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/>
              <a:t>Task 1</a:t>
            </a:r>
            <a:endParaRPr/>
          </a:p>
        </p:txBody>
      </p:sp>
      <p:sp>
        <p:nvSpPr>
          <p:cNvPr id="528" name="Google Shape;528;p51"/>
          <p:cNvSpPr txBox="1"/>
          <p:nvPr/>
        </p:nvSpPr>
        <p:spPr>
          <a:xfrm>
            <a:off x="2581500" y="4466175"/>
            <a:ext cx="18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Higher score is better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50" y="1017725"/>
            <a:ext cx="1723357" cy="37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650" y="1017725"/>
            <a:ext cx="4317449" cy="34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Individual Attributes</a:t>
            </a:r>
            <a:endParaRPr/>
          </a:p>
        </p:txBody>
      </p:sp>
      <p:sp>
        <p:nvSpPr>
          <p:cNvPr id="537" name="Google Shape;53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00" y="1053500"/>
            <a:ext cx="6730975" cy="32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 txBox="1"/>
          <p:nvPr/>
        </p:nvSpPr>
        <p:spPr>
          <a:xfrm>
            <a:off x="791775" y="4437650"/>
            <a:ext cx="68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on this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tomorrow…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gnifying glass" id="285" name="Google Shape;2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60" y="856522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286" name="Google Shape;2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0235" y="868987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87" name="Google Shape;2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860" y="2122574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88" name="Google Shape;28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886016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89" name="Google Shape;28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1734233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90" name="Google Shape;2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2582451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91" name="Google Shape;29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3430668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2" name="Google Shape;2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886016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3" name="Google Shape;29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2172107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4" name="Google Shape;29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3433786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5" name="Google Shape;295;p35"/>
          <p:cNvCxnSpPr>
            <a:stCxn id="292" idx="1"/>
            <a:endCxn id="288" idx="3"/>
          </p:cNvCxnSpPr>
          <p:nvPr/>
        </p:nvCxnSpPr>
        <p:spPr>
          <a:xfrm rot="10800000">
            <a:off x="6537075" y="1188840"/>
            <a:ext cx="73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p35"/>
          <p:cNvCxnSpPr>
            <a:stCxn id="293" idx="1"/>
            <a:endCxn id="289" idx="3"/>
          </p:cNvCxnSpPr>
          <p:nvPr/>
        </p:nvCxnSpPr>
        <p:spPr>
          <a:xfrm rot="10800000">
            <a:off x="6537075" y="2036931"/>
            <a:ext cx="731700" cy="43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35"/>
          <p:cNvCxnSpPr>
            <a:stCxn id="293" idx="1"/>
            <a:endCxn id="290" idx="3"/>
          </p:cNvCxnSpPr>
          <p:nvPr/>
        </p:nvCxnSpPr>
        <p:spPr>
          <a:xfrm flipH="1">
            <a:off x="6537075" y="2474931"/>
            <a:ext cx="731700" cy="41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35"/>
          <p:cNvCxnSpPr>
            <a:stCxn id="294" idx="1"/>
            <a:endCxn id="291" idx="3"/>
          </p:cNvCxnSpPr>
          <p:nvPr/>
        </p:nvCxnSpPr>
        <p:spPr>
          <a:xfrm rot="10800000">
            <a:off x="6537075" y="3733610"/>
            <a:ext cx="7317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p35"/>
          <p:cNvSpPr txBox="1"/>
          <p:nvPr/>
        </p:nvSpPr>
        <p:spPr>
          <a:xfrm>
            <a:off x="939125" y="419275"/>
            <a:ext cx="833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Query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984493" y="3087263"/>
            <a:ext cx="833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3538600" y="413975"/>
            <a:ext cx="907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5741201" y="420963"/>
            <a:ext cx="1299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Documents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7106050" y="420963"/>
            <a:ext cx="2088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Protected Attributes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4" name="Google Shape;304;p35"/>
          <p:cNvCxnSpPr>
            <a:stCxn id="285" idx="3"/>
            <a:endCxn id="286" idx="1"/>
          </p:cNvCxnSpPr>
          <p:nvPr/>
        </p:nvCxnSpPr>
        <p:spPr>
          <a:xfrm>
            <a:off x="1772824" y="1299070"/>
            <a:ext cx="1857300" cy="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35"/>
          <p:cNvCxnSpPr/>
          <p:nvPr/>
        </p:nvCxnSpPr>
        <p:spPr>
          <a:xfrm>
            <a:off x="4373199" y="1316729"/>
            <a:ext cx="12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35"/>
          <p:cNvCxnSpPr>
            <a:stCxn id="287" idx="0"/>
            <a:endCxn id="285" idx="2"/>
          </p:cNvCxnSpPr>
          <p:nvPr/>
        </p:nvCxnSpPr>
        <p:spPr>
          <a:xfrm rot="10800000">
            <a:off x="1401342" y="1741574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35"/>
          <p:cNvCxnSpPr/>
          <p:nvPr/>
        </p:nvCxnSpPr>
        <p:spPr>
          <a:xfrm flipH="1">
            <a:off x="1907348" y="1933804"/>
            <a:ext cx="3803100" cy="59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p35"/>
          <p:cNvCxnSpPr/>
          <p:nvPr/>
        </p:nvCxnSpPr>
        <p:spPr>
          <a:xfrm flipH="1" rot="10800000">
            <a:off x="1973390" y="2269258"/>
            <a:ext cx="3841800" cy="67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p35"/>
          <p:cNvSpPr txBox="1"/>
          <p:nvPr/>
        </p:nvSpPr>
        <p:spPr>
          <a:xfrm rot="-547505">
            <a:off x="2551241" y="1927755"/>
            <a:ext cx="1131216" cy="35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Exposure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 rot="-596823">
            <a:off x="2889612" y="2783834"/>
            <a:ext cx="996885" cy="356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0" y="4246175"/>
            <a:ext cx="914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 relevant articles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associated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protected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attributes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get fair exposure?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Task 2</a:t>
            </a:r>
            <a:endParaRPr/>
          </a:p>
        </p:txBody>
      </p:sp>
      <p:sp>
        <p:nvSpPr>
          <p:cNvPr id="545" name="Google Shape;545;p53"/>
          <p:cNvSpPr txBox="1"/>
          <p:nvPr/>
        </p:nvSpPr>
        <p:spPr>
          <a:xfrm>
            <a:off x="2338925" y="4473825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Lower EE-L is better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53"/>
          <p:cNvSpPr txBox="1"/>
          <p:nvPr/>
        </p:nvSpPr>
        <p:spPr>
          <a:xfrm>
            <a:off x="5193225" y="4104525"/>
            <a:ext cx="37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Lower EE-D is better; higher EE-R is better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223" y="1132560"/>
            <a:ext cx="3390301" cy="253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950" y="1221925"/>
            <a:ext cx="3080660" cy="31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Individual Attributes</a:t>
            </a:r>
            <a:endParaRPr/>
          </a:p>
        </p:txBody>
      </p:sp>
      <p:sp>
        <p:nvSpPr>
          <p:cNvPr id="555" name="Google Shape;55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6" name="Google Shape;5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462" y="1017725"/>
            <a:ext cx="5483074" cy="35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62" name="Google Shape;562;p5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Fairness Criteria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Geography: incomplete location </a:t>
            </a:r>
            <a:r>
              <a:rPr lang="en" sz="1500"/>
              <a:t>information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Gender: possibility of </a:t>
            </a:r>
            <a:r>
              <a:rPr lang="en" sz="1500"/>
              <a:t>misgendering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Multidimensional fairness counts all attributes as independent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Task Definition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Doesn’t consider </a:t>
            </a:r>
            <a:r>
              <a:rPr lang="en" sz="1500"/>
              <a:t>missing</a:t>
            </a:r>
            <a:r>
              <a:rPr lang="en" sz="1500"/>
              <a:t> or deleted 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There are more important protected attributes </a:t>
            </a:r>
            <a:endParaRPr sz="1500"/>
          </a:p>
        </p:txBody>
      </p:sp>
      <p:sp>
        <p:nvSpPr>
          <p:cNvPr id="563" name="Google Shape;56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69" name="Google Shape;569;p56"/>
          <p:cNvSpPr txBox="1"/>
          <p:nvPr>
            <p:ph idx="1" type="body"/>
          </p:nvPr>
        </p:nvSpPr>
        <p:spPr>
          <a:xfrm>
            <a:off x="713250" y="1272925"/>
            <a:ext cx="77175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Increasing dimensions significantly increases complexity of computations, especially for determining target distributions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Final space was 11M dimensions!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Many points have no instances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Memory-intensive computations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Performing well on multidimensions does not always equal good performance on individual dimensions.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0" name="Google Shape;570;p56"/>
          <p:cNvSpPr txBox="1"/>
          <p:nvPr/>
        </p:nvSpPr>
        <p:spPr>
          <a:xfrm>
            <a:off x="614825" y="3300175"/>
            <a:ext cx="852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Fair Ranking Track Plenary Session is on November 15th (9am - 12pm)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1" name="Google Shape;57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 txBox="1"/>
          <p:nvPr>
            <p:ph type="title"/>
          </p:nvPr>
        </p:nvSpPr>
        <p:spPr>
          <a:xfrm>
            <a:off x="2832900" y="1856075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77" name="Google Shape;57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886" y="3516111"/>
            <a:ext cx="762523" cy="7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7"/>
          <p:cNvSpPr txBox="1"/>
          <p:nvPr/>
        </p:nvSpPr>
        <p:spPr>
          <a:xfrm>
            <a:off x="7956288" y="4282625"/>
            <a:ext cx="118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B5394"/>
                </a:solidFill>
                <a:highlight>
                  <a:srgbClr val="FFFFFF"/>
                </a:highlight>
              </a:rPr>
              <a:t>grant IIS 17-51278</a:t>
            </a:r>
            <a:endParaRPr b="1" sz="900">
              <a:solidFill>
                <a:srgbClr val="0B539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713225" y="445025"/>
            <a:ext cx="756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Ranking Track 2022 vs Previous Years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713250" y="11967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2019-2020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Domain: Scholarly 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Tasks: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1: Ad-hoc retrieval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2: Re-ranking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2021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Domain: Wikimedia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Tasks: Ad-hoc retrieval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1: Single ranking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2: Stochastic ranking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Same tasks &amp; domain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lang="en" sz="1500"/>
              <a:t>New:</a:t>
            </a:r>
            <a:r>
              <a:rPr lang="en" sz="1500"/>
              <a:t> many more dimensions! And intersectionality evaluation</a:t>
            </a:r>
            <a:endParaRPr sz="1500"/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Expected Exposure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713225" y="2230050"/>
            <a:ext cx="786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“given a fixed information need, no item should have an expected exposure more or less than any other item of the same relevance.”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713225" y="445025"/>
            <a:ext cx="27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WikiProject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326574" cy="32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00" y="1222625"/>
            <a:ext cx="4714573" cy="27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713225" y="445025"/>
            <a:ext cx="27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WikiProject</a:t>
            </a:r>
            <a:endParaRPr/>
          </a:p>
        </p:txBody>
      </p:sp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184275" y="3497425"/>
            <a:ext cx="87678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Documents</a:t>
            </a:r>
            <a:r>
              <a:rPr lang="en" sz="1200"/>
              <a:t>: A subset of English language Wikipedia articles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Query</a:t>
            </a:r>
            <a:r>
              <a:rPr lang="en" sz="1200"/>
              <a:t>: Topic form WikiProject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Fairness Objective</a:t>
            </a:r>
            <a:r>
              <a:rPr lang="en" sz="1200"/>
              <a:t>: Ensure groups of articles </a:t>
            </a:r>
            <a:r>
              <a:rPr lang="en" sz="1200"/>
              <a:t>associated</a:t>
            </a:r>
            <a:r>
              <a:rPr lang="en" sz="1200"/>
              <a:t> with protected attributes get fair exposure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/>
              <a:t>Task</a:t>
            </a:r>
            <a:r>
              <a:rPr lang="en" sz="1200"/>
              <a:t>: ad-hoc </a:t>
            </a:r>
            <a:r>
              <a:rPr lang="en" sz="1200"/>
              <a:t>retrieval</a:t>
            </a:r>
            <a:endParaRPr sz="1200"/>
          </a:p>
        </p:txBody>
      </p:sp>
      <p:pic>
        <p:nvPicPr>
          <p:cNvPr descr="Magnifying glass" id="342" name="Google Shape;3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749" y="1409582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343" name="Google Shape;3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5780" y="1417663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44" name="Google Shape;34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6749" y="2230337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5" name="Google Shape;34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1407192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6" name="Google Shape;34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1957074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7" name="Google Shape;34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2506955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8" name="Google Shape;3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3056837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49" name="Google Shape;34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1407192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50" name="Google Shape;35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2240938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51" name="Google Shape;35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3058859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2" name="Google Shape;352;p39"/>
          <p:cNvCxnSpPr>
            <a:stCxn id="349" idx="1"/>
            <a:endCxn id="345" idx="3"/>
          </p:cNvCxnSpPr>
          <p:nvPr/>
        </p:nvCxnSpPr>
        <p:spPr>
          <a:xfrm rot="10800000">
            <a:off x="5556202" y="1603506"/>
            <a:ext cx="5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39"/>
          <p:cNvCxnSpPr>
            <a:stCxn id="350" idx="1"/>
            <a:endCxn id="346" idx="3"/>
          </p:cNvCxnSpPr>
          <p:nvPr/>
        </p:nvCxnSpPr>
        <p:spPr>
          <a:xfrm rot="10800000">
            <a:off x="5556202" y="2153452"/>
            <a:ext cx="5034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39"/>
          <p:cNvCxnSpPr>
            <a:stCxn id="350" idx="1"/>
            <a:endCxn id="347" idx="3"/>
          </p:cNvCxnSpPr>
          <p:nvPr/>
        </p:nvCxnSpPr>
        <p:spPr>
          <a:xfrm flipH="1">
            <a:off x="5556202" y="2437252"/>
            <a:ext cx="503400" cy="2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39"/>
          <p:cNvCxnSpPr>
            <a:stCxn id="351" idx="1"/>
            <a:endCxn id="348" idx="3"/>
          </p:cNvCxnSpPr>
          <p:nvPr/>
        </p:nvCxnSpPr>
        <p:spPr>
          <a:xfrm rot="10800000">
            <a:off x="5556202" y="3253073"/>
            <a:ext cx="5034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39"/>
          <p:cNvSpPr txBox="1"/>
          <p:nvPr/>
        </p:nvSpPr>
        <p:spPr>
          <a:xfrm>
            <a:off x="1715538" y="2855724"/>
            <a:ext cx="573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3444873" y="1177688"/>
            <a:ext cx="756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5008650" y="1105713"/>
            <a:ext cx="10047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Documents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843250" y="1105163"/>
            <a:ext cx="1597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Protected Attributes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0" name="Google Shape;360;p39"/>
          <p:cNvCxnSpPr>
            <a:stCxn id="342" idx="3"/>
            <a:endCxn id="343" idx="1"/>
          </p:cNvCxnSpPr>
          <p:nvPr/>
        </p:nvCxnSpPr>
        <p:spPr>
          <a:xfrm>
            <a:off x="2257901" y="1696476"/>
            <a:ext cx="12780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4046931" y="1707925"/>
            <a:ext cx="89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9"/>
          <p:cNvCxnSpPr>
            <a:stCxn id="344" idx="0"/>
            <a:endCxn id="342" idx="2"/>
          </p:cNvCxnSpPr>
          <p:nvPr/>
        </p:nvCxnSpPr>
        <p:spPr>
          <a:xfrm rot="10800000">
            <a:off x="2002325" y="1983437"/>
            <a:ext cx="0" cy="24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39"/>
          <p:cNvCxnSpPr/>
          <p:nvPr/>
        </p:nvCxnSpPr>
        <p:spPr>
          <a:xfrm flipH="1">
            <a:off x="2350644" y="2107961"/>
            <a:ext cx="261630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4" name="Google Shape;364;p39"/>
          <p:cNvCxnSpPr/>
          <p:nvPr/>
        </p:nvCxnSpPr>
        <p:spPr>
          <a:xfrm flipH="1" rot="10800000">
            <a:off x="2395888" y="2325490"/>
            <a:ext cx="2643000" cy="43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5" name="Google Shape;365;p39"/>
          <p:cNvSpPr txBox="1"/>
          <p:nvPr/>
        </p:nvSpPr>
        <p:spPr>
          <a:xfrm rot="-516700">
            <a:off x="2793911" y="2103908"/>
            <a:ext cx="777364" cy="23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Exposure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 rot="-563307">
            <a:off x="3025018" y="2636724"/>
            <a:ext cx="956310" cy="231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1690025" y="279465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Co-ordinators/ Editors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4960800" y="1063663"/>
            <a:ext cx="11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Wiki articles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1751625" y="1116638"/>
            <a:ext cx="6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Query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1515600" y="1186913"/>
            <a:ext cx="973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pic>
        <p:nvPicPr>
          <p:cNvPr descr="Magnifying glass"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624" y="2981807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378" name="Google Shape;3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2680" y="2993250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79" name="Google Shape;37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2724680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80" name="Google Shape;38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3184086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0"/>
          <p:cNvSpPr txBox="1"/>
          <p:nvPr/>
        </p:nvSpPr>
        <p:spPr>
          <a:xfrm>
            <a:off x="1835723" y="2696938"/>
            <a:ext cx="756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2" name="Google Shape;382;p40"/>
          <p:cNvCxnSpPr>
            <a:stCxn id="377" idx="3"/>
          </p:cNvCxnSpPr>
          <p:nvPr/>
        </p:nvCxnSpPr>
        <p:spPr>
          <a:xfrm>
            <a:off x="1344776" y="3268701"/>
            <a:ext cx="5679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p40"/>
          <p:cNvCxnSpPr/>
          <p:nvPr/>
        </p:nvCxnSpPr>
        <p:spPr>
          <a:xfrm>
            <a:off x="2423831" y="3268700"/>
            <a:ext cx="6372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40"/>
          <p:cNvSpPr txBox="1"/>
          <p:nvPr/>
        </p:nvSpPr>
        <p:spPr>
          <a:xfrm>
            <a:off x="2745775" y="2303888"/>
            <a:ext cx="11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Wiki articles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658150" y="2696938"/>
            <a:ext cx="973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ocument" id="386" name="Google Shape;3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3643511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6">
            <a:alphaModFix/>
          </a:blip>
          <a:srcRect b="4637" l="3046" r="35648" t="37967"/>
          <a:stretch/>
        </p:blipFill>
        <p:spPr>
          <a:xfrm>
            <a:off x="5956375" y="2208462"/>
            <a:ext cx="1100399" cy="15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 rotWithShape="1">
          <a:blip r:embed="rId7">
            <a:alphaModFix/>
          </a:blip>
          <a:srcRect b="0" l="27120" r="23479" t="0"/>
          <a:stretch/>
        </p:blipFill>
        <p:spPr>
          <a:xfrm>
            <a:off x="7201025" y="2208450"/>
            <a:ext cx="1189163" cy="15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826875" y="1852225"/>
            <a:ext cx="28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Single ranking per query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4306900" y="181742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Evaluated based 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5956375" y="3822975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Geographic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7228326" y="3822975"/>
            <a:ext cx="123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Demographic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40"/>
          <p:cNvPicPr preferRelativeResize="0"/>
          <p:nvPr/>
        </p:nvPicPr>
        <p:blipFill rotWithShape="1">
          <a:blip r:embed="rId8">
            <a:alphaModFix/>
          </a:blip>
          <a:srcRect b="0" l="29711" r="0" t="36736"/>
          <a:stretch/>
        </p:blipFill>
        <p:spPr>
          <a:xfrm>
            <a:off x="4480350" y="2214875"/>
            <a:ext cx="1134599" cy="15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/>
        </p:nvSpPr>
        <p:spPr>
          <a:xfrm>
            <a:off x="4606175" y="4268425"/>
            <a:ext cx="40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Relevance				Fairness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7118700" y="4835700"/>
            <a:ext cx="20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Images are from https://unsplash.com/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790450" y="1142425"/>
            <a:ext cx="7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Case: Help Wikiproject coordinators in finding articles for editors.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pic>
        <p:nvPicPr>
          <p:cNvPr descr="Magnifying glass" id="403" name="Google Shape;40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652" y="2943160"/>
            <a:ext cx="482103" cy="5007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404" name="Google Shape;40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7229" y="2944060"/>
            <a:ext cx="482103" cy="5007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41"/>
          <p:cNvSpPr txBox="1"/>
          <p:nvPr/>
        </p:nvSpPr>
        <p:spPr>
          <a:xfrm>
            <a:off x="821331" y="2694570"/>
            <a:ext cx="71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6" name="Google Shape;406;p41"/>
          <p:cNvCxnSpPr>
            <a:stCxn id="403" idx="3"/>
          </p:cNvCxnSpPr>
          <p:nvPr/>
        </p:nvCxnSpPr>
        <p:spPr>
          <a:xfrm flipH="1" rot="10800000">
            <a:off x="619756" y="3187818"/>
            <a:ext cx="3177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41"/>
          <p:cNvCxnSpPr/>
          <p:nvPr/>
        </p:nvCxnSpPr>
        <p:spPr>
          <a:xfrm>
            <a:off x="1419327" y="3193519"/>
            <a:ext cx="384300" cy="1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41"/>
          <p:cNvSpPr txBox="1"/>
          <p:nvPr/>
        </p:nvSpPr>
        <p:spPr>
          <a:xfrm>
            <a:off x="0" y="2694575"/>
            <a:ext cx="9372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 rotWithShape="1">
          <a:blip r:embed="rId6">
            <a:alphaModFix/>
          </a:blip>
          <a:srcRect b="4637" l="3046" r="35648" t="37967"/>
          <a:stretch/>
        </p:blipFill>
        <p:spPr>
          <a:xfrm>
            <a:off x="6535425" y="2277162"/>
            <a:ext cx="1100399" cy="15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7">
            <a:alphaModFix/>
          </a:blip>
          <a:srcRect b="0" l="27120" r="23479" t="0"/>
          <a:stretch/>
        </p:blipFill>
        <p:spPr>
          <a:xfrm>
            <a:off x="7780075" y="2277150"/>
            <a:ext cx="1189163" cy="15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473275" y="1861113"/>
            <a:ext cx="28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Distribution over ranking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30600" y="1913950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Evaluated based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6535425" y="3891675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Geographic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7807376" y="3891675"/>
            <a:ext cx="123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Demographic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 rotWithShape="1">
          <a:blip r:embed="rId8">
            <a:alphaModFix/>
          </a:blip>
          <a:srcRect b="0" l="29711" r="0" t="36736"/>
          <a:stretch/>
        </p:blipFill>
        <p:spPr>
          <a:xfrm>
            <a:off x="3904050" y="2311400"/>
            <a:ext cx="1134599" cy="15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 txBox="1"/>
          <p:nvPr/>
        </p:nvSpPr>
        <p:spPr>
          <a:xfrm>
            <a:off x="4029875" y="4364950"/>
            <a:ext cx="493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Relevance		Quality			Fairness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3574" y="2495700"/>
            <a:ext cx="1787827" cy="15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0250" y="2495700"/>
            <a:ext cx="1233600" cy="1119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/>
        </p:nvSpPr>
        <p:spPr>
          <a:xfrm>
            <a:off x="7118700" y="4835700"/>
            <a:ext cx="20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Images are from https://unsplash.com/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619750" y="1116800"/>
            <a:ext cx="84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Case: Help Wikiproject editors finding articles associated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a project (saved search)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Provided</a:t>
            </a:r>
            <a:endParaRPr/>
          </a:p>
        </p:txBody>
      </p:sp>
      <p:pic>
        <p:nvPicPr>
          <p:cNvPr descr="Magnifying glass" id="427" name="Google Shape;427;p42"/>
          <p:cNvPicPr preferRelativeResize="0"/>
          <p:nvPr/>
        </p:nvPicPr>
        <p:blipFill rotWithShape="1">
          <a:blip r:embed="rId3">
            <a:alphaModFix/>
          </a:blip>
          <a:srcRect b="6831" l="7265" r="7461" t="7456"/>
          <a:stretch/>
        </p:blipFill>
        <p:spPr>
          <a:xfrm flipH="1">
            <a:off x="445450" y="1102400"/>
            <a:ext cx="2700525" cy="28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 txBox="1"/>
          <p:nvPr/>
        </p:nvSpPr>
        <p:spPr>
          <a:xfrm>
            <a:off x="1294600" y="1643300"/>
            <a:ext cx="15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Homepage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4">
            <a:alphaModFix/>
          </a:blip>
          <a:srcRect b="3178" l="6274" r="6090" t="3047"/>
          <a:stretch/>
        </p:blipFill>
        <p:spPr>
          <a:xfrm>
            <a:off x="3699250" y="1211750"/>
            <a:ext cx="1907049" cy="2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/>
        </p:nvSpPr>
        <p:spPr>
          <a:xfrm>
            <a:off x="3901100" y="1626475"/>
            <a:ext cx="184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Geographic locations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Gender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3434750" y="3695775"/>
            <a:ext cx="259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English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 articles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504450" y="3681850"/>
            <a:ext cx="25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WikiProject topic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6256225" y="1588375"/>
            <a:ext cx="2530200" cy="173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Full data for 8 dimensions (both train &amp; eval)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